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 id="284" r:id="rId28"/>
    <p:sldId id="286" r:id="rId29"/>
    <p:sldId id="288"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6"/>
    <p:restoredTop sz="83687"/>
  </p:normalViewPr>
  <p:slideViewPr>
    <p:cSldViewPr snapToGrid="0" snapToObjects="1">
      <p:cViewPr varScale="1">
        <p:scale>
          <a:sx n="176" d="100"/>
          <a:sy n="176" d="100"/>
        </p:scale>
        <p:origin x="208"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28</a:t>
            </a:fld>
            <a:endParaRPr lang="en-US"/>
          </a:p>
        </p:txBody>
      </p:sp>
    </p:spTree>
    <p:extLst>
      <p:ext uri="{BB962C8B-B14F-4D97-AF65-F5344CB8AC3E}">
        <p14:creationId xmlns:p14="http://schemas.microsoft.com/office/powerpoint/2010/main" val="158441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D2BF4F-E3AF-5248-96A3-2078013EDC44}" type="slidenum">
              <a:rPr lang="en-US" smtClean="0"/>
              <a:t>29</a:t>
            </a:fld>
            <a:endParaRPr lang="en-US"/>
          </a:p>
        </p:txBody>
      </p:sp>
    </p:spTree>
    <p:extLst>
      <p:ext uri="{BB962C8B-B14F-4D97-AF65-F5344CB8AC3E}">
        <p14:creationId xmlns:p14="http://schemas.microsoft.com/office/powerpoint/2010/main" val="409989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things on the future work bucket:</a:t>
            </a:r>
          </a:p>
          <a:p>
            <a:endParaRPr lang="en-US" dirty="0"/>
          </a:p>
          <a:p>
            <a:pPr marL="171450" indent="-171450">
              <a:buFont typeface="Arial" panose="020B0604020202020204" pitchFamily="34" charset="0"/>
              <a:buChar char="•"/>
            </a:pPr>
            <a:r>
              <a:rPr lang="en-US" dirty="0" err="1"/>
              <a:t>Dafny</a:t>
            </a:r>
            <a:r>
              <a:rPr lang="en-US" dirty="0"/>
              <a:t> proves out “halt” tests (need some way to create and pass lambda functions or wrap things in option types-—in any case, there is no way to say check if this method throws)</a:t>
            </a:r>
          </a:p>
          <a:p>
            <a:pPr marL="171450" indent="-171450">
              <a:buFont typeface="Arial" panose="020B0604020202020204" pitchFamily="34" charset="0"/>
              <a:buChar char="•"/>
            </a:pPr>
            <a:r>
              <a:rPr lang="en-US" dirty="0"/>
              <a:t>Similar to the previous, create a verify interface for </a:t>
            </a:r>
            <a:r>
              <a:rPr lang="en-US" dirty="0" err="1"/>
              <a:t>Dafny</a:t>
            </a:r>
            <a:r>
              <a:rPr lang="en-US" dirty="0"/>
              <a:t> to check interactions on Mocks: how many times is an interface called? Would only work at runtime (maybe).</a:t>
            </a:r>
          </a:p>
          <a:p>
            <a:pPr marL="171450" indent="-171450">
              <a:buFont typeface="Arial" panose="020B0604020202020204" pitchFamily="34" charset="0"/>
              <a:buChar char="•"/>
            </a:pPr>
            <a:r>
              <a:rPr lang="en-US" dirty="0"/>
              <a:t>Make writing tests and mocks less verbose (tedious right now…)</a:t>
            </a:r>
          </a:p>
          <a:p>
            <a:pPr marL="171450" indent="-171450">
              <a:buFont typeface="Arial" panose="020B0604020202020204" pitchFamily="34" charset="0"/>
              <a:buChar char="•"/>
            </a:pPr>
            <a:r>
              <a:rPr lang="en-US" dirty="0"/>
              <a:t>Contracts are contextual, meaning they need to say different things in different places. It would be nice if it were possible to specify _which_ contract to use in a calling context.</a:t>
            </a:r>
          </a:p>
          <a:p>
            <a:pPr marL="171450" indent="-171450">
              <a:buFont typeface="Arial" panose="020B0604020202020204" pitchFamily="34" charset="0"/>
              <a:buChar char="•"/>
            </a:pPr>
            <a:r>
              <a:rPr lang="en-US" dirty="0"/>
              <a:t>Traits make you copy the trait contract --- boo --- it would be nice that contract where inherited so it does not need to be changed _everywhere_</a:t>
            </a:r>
          </a:p>
        </p:txBody>
      </p:sp>
      <p:sp>
        <p:nvSpPr>
          <p:cNvPr id="4" name="Slide Number Placeholder 3"/>
          <p:cNvSpPr>
            <a:spLocks noGrp="1"/>
          </p:cNvSpPr>
          <p:nvPr>
            <p:ph type="sldNum" sz="quarter" idx="5"/>
          </p:nvPr>
        </p:nvSpPr>
        <p:spPr/>
        <p:txBody>
          <a:bodyPr/>
          <a:lstStyle/>
          <a:p>
            <a:fld id="{B3D2BF4F-E3AF-5248-96A3-2078013EDC44}" type="slidenum">
              <a:rPr lang="en-US" smtClean="0"/>
              <a:t>30</a:t>
            </a:fld>
            <a:endParaRPr lang="en-US"/>
          </a:p>
        </p:txBody>
      </p:sp>
    </p:spTree>
    <p:extLst>
      <p:ext uri="{BB962C8B-B14F-4D97-AF65-F5344CB8AC3E}">
        <p14:creationId xmlns:p14="http://schemas.microsoft.com/office/powerpoint/2010/main" val="355887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172737" y="1742738"/>
            <a:ext cx="6323526" cy="916167"/>
            <a:chOff x="5172737" y="1742738"/>
            <a:chExt cx="6323526" cy="916167"/>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172737" y="1742738"/>
              <a:ext cx="250236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068469" y="2587775"/>
            <a:ext cx="8692835" cy="939146"/>
            <a:chOff x="3068469" y="2587775"/>
            <a:chExt cx="8692835" cy="939146"/>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068469" y="2587775"/>
              <a:ext cx="2364190"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4391333" y="4400030"/>
            <a:ext cx="7104932" cy="929189"/>
            <a:chOff x="4391333" y="4400030"/>
            <a:chExt cx="7104932" cy="929189"/>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4391333" y="4400030"/>
              <a:ext cx="247491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051853" y="5329146"/>
            <a:ext cx="10504043" cy="927722"/>
            <a:chOff x="1051853" y="5329146"/>
            <a:chExt cx="10504043" cy="927722"/>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051853" y="5329146"/>
              <a:ext cx="2501277"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162630" y="4440186"/>
            <a:ext cx="7366000"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a new object  with fields that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 </a:t>
            </a:r>
            <a:r>
              <a:rPr lang="en-US" sz="3600" dirty="0" err="1"/>
              <a:t>Xunit</a:t>
            </a:r>
            <a:r>
              <a:rPr lang="en-US" sz="3600" dirty="0"/>
              <a:t> and </a:t>
            </a:r>
            <a:r>
              <a:rPr lang="en-US" sz="3600" dirty="0" err="1"/>
              <a:t>Moq</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2298525" y="2116899"/>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      b</a:t>
            </a:r>
            <a:r>
              <a:rPr lang="en-US" i="1" baseline="-25000" dirty="0"/>
              <a:t>0</a:t>
            </a:r>
            <a:r>
              <a:rPr lang="en-US" dirty="0"/>
              <a:t> := true  </a:t>
            </a:r>
          </a:p>
          <a:p>
            <a:r>
              <a:rPr lang="en-US" dirty="0"/>
              <a:t>      …	</a:t>
            </a:r>
          </a:p>
        </p:txBody>
      </p:sp>
      <p:sp>
        <p:nvSpPr>
          <p:cNvPr id="5" name="Rounded Rectangle 4">
            <a:extLst>
              <a:ext uri="{FF2B5EF4-FFF2-40B4-BE49-F238E27FC236}">
                <a16:creationId xmlns:a16="http://schemas.microsoft.com/office/drawing/2014/main" id="{07026FBE-7423-AB47-8ECA-4D485B81084C}"/>
              </a:ext>
            </a:extLst>
          </p:cNvPr>
          <p:cNvSpPr/>
          <p:nvPr/>
        </p:nvSpPr>
        <p:spPr>
          <a:xfrm>
            <a:off x="1091852" y="3620348"/>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1</a:t>
            </a:r>
            <a:r>
              <a:rPr lang="en-US" dirty="0"/>
              <a:t>: </a:t>
            </a:r>
          </a:p>
          <a:p>
            <a:r>
              <a:rPr lang="en-US" i="1" dirty="0"/>
              <a:t>      b</a:t>
            </a:r>
            <a:r>
              <a:rPr lang="en-US" i="1" baseline="-25000" dirty="0"/>
              <a:t>1</a:t>
            </a:r>
            <a:r>
              <a:rPr lang="en-US" dirty="0"/>
              <a:t> := true  </a:t>
            </a:r>
          </a:p>
          <a:p>
            <a:r>
              <a:rPr lang="en-US" dirty="0"/>
              <a:t>      …	</a:t>
            </a:r>
          </a:p>
        </p:txBody>
      </p:sp>
      <p:sp>
        <p:nvSpPr>
          <p:cNvPr id="6" name="Rounded Rectangle 5">
            <a:extLst>
              <a:ext uri="{FF2B5EF4-FFF2-40B4-BE49-F238E27FC236}">
                <a16:creationId xmlns:a16="http://schemas.microsoft.com/office/drawing/2014/main" id="{3FA2040D-3235-FD4A-8F64-5DF27CAFB8F4}"/>
              </a:ext>
            </a:extLst>
          </p:cNvPr>
          <p:cNvSpPr/>
          <p:nvPr/>
        </p:nvSpPr>
        <p:spPr>
          <a:xfrm>
            <a:off x="3536515" y="362034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2</a:t>
            </a:r>
            <a:r>
              <a:rPr lang="en-US" dirty="0"/>
              <a:t>: </a:t>
            </a:r>
          </a:p>
          <a:p>
            <a:r>
              <a:rPr lang="en-US" i="1" dirty="0"/>
              <a:t>      b</a:t>
            </a:r>
            <a:r>
              <a:rPr lang="en-US" i="1" baseline="-25000" dirty="0"/>
              <a:t>2</a:t>
            </a:r>
            <a:r>
              <a:rPr lang="en-US" dirty="0"/>
              <a:t> := true  </a:t>
            </a:r>
          </a:p>
          <a:p>
            <a:r>
              <a:rPr lang="en-US" dirty="0"/>
              <a:t>      …	</a:t>
            </a:r>
          </a:p>
        </p:txBody>
      </p:sp>
      <p:sp>
        <p:nvSpPr>
          <p:cNvPr id="7" name="Rounded Rectangle 6">
            <a:extLst>
              <a:ext uri="{FF2B5EF4-FFF2-40B4-BE49-F238E27FC236}">
                <a16:creationId xmlns:a16="http://schemas.microsoft.com/office/drawing/2014/main" id="{0C23DA73-04B7-D94E-9157-F17406E02DC5}"/>
              </a:ext>
            </a:extLst>
          </p:cNvPr>
          <p:cNvSpPr/>
          <p:nvPr/>
        </p:nvSpPr>
        <p:spPr>
          <a:xfrm>
            <a:off x="2298525" y="511270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3</a:t>
            </a:r>
            <a:r>
              <a:rPr lang="en-US" dirty="0"/>
              <a:t>: </a:t>
            </a:r>
          </a:p>
          <a:p>
            <a:r>
              <a:rPr lang="en-US" i="1" dirty="0"/>
              <a:t>      b</a:t>
            </a:r>
            <a:r>
              <a:rPr lang="en-US" i="1" baseline="-25000" dirty="0"/>
              <a:t>3</a:t>
            </a:r>
            <a:r>
              <a:rPr lang="en-US" dirty="0"/>
              <a:t> := true  </a:t>
            </a:r>
          </a:p>
          <a:p>
            <a:r>
              <a:rPr lang="en-US" dirty="0"/>
              <a:t>      …	</a:t>
            </a:r>
          </a:p>
        </p:txBody>
      </p:sp>
      <p:cxnSp>
        <p:nvCxnSpPr>
          <p:cNvPr id="9" name="Straight Arrow Connector 8">
            <a:extLst>
              <a:ext uri="{FF2B5EF4-FFF2-40B4-BE49-F238E27FC236}">
                <a16:creationId xmlns:a16="http://schemas.microsoft.com/office/drawing/2014/main" id="{2231B5EE-221D-9140-9247-8F391B4AF359}"/>
              </a:ext>
            </a:extLst>
          </p:cNvPr>
          <p:cNvCxnSpPr>
            <a:stCxn id="4" idx="2"/>
            <a:endCxn id="6" idx="0"/>
          </p:cNvCxnSpPr>
          <p:nvPr/>
        </p:nvCxnSpPr>
        <p:spPr>
          <a:xfrm>
            <a:off x="3125243" y="296866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505E23FB-6DBC-4946-9FAF-ED272692613A}"/>
              </a:ext>
            </a:extLst>
          </p:cNvPr>
          <p:cNvCxnSpPr/>
          <p:nvPr/>
        </p:nvCxnSpPr>
        <p:spPr>
          <a:xfrm>
            <a:off x="1887253" y="447211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A59A8270-3991-614A-9CD9-14E2104131AF}"/>
              </a:ext>
            </a:extLst>
          </p:cNvPr>
          <p:cNvCxnSpPr>
            <a:cxnSpLocks/>
            <a:stCxn id="4" idx="2"/>
            <a:endCxn id="5" idx="0"/>
          </p:cNvCxnSpPr>
          <p:nvPr/>
        </p:nvCxnSpPr>
        <p:spPr>
          <a:xfrm flipH="1">
            <a:off x="1918570" y="2968668"/>
            <a:ext cx="1206673" cy="651680"/>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BD2666B4-1BA5-1C41-8329-384AE8DF69CB}"/>
              </a:ext>
            </a:extLst>
          </p:cNvPr>
          <p:cNvCxnSpPr>
            <a:cxnSpLocks/>
            <a:stCxn id="6" idx="2"/>
          </p:cNvCxnSpPr>
          <p:nvPr/>
        </p:nvCxnSpPr>
        <p:spPr>
          <a:xfrm flipH="1">
            <a:off x="3066791" y="4472116"/>
            <a:ext cx="1296442" cy="65168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34DDB294-0075-1140-BA0D-65C4EA990F90}"/>
              </a:ext>
            </a:extLst>
          </p:cNvPr>
          <p:cNvSpPr txBox="1"/>
          <p:nvPr/>
        </p:nvSpPr>
        <p:spPr>
          <a:xfrm>
            <a:off x="5981177" y="2558262"/>
            <a:ext cx="5492663" cy="1200329"/>
          </a:xfrm>
          <a:prstGeom prst="rect">
            <a:avLst/>
          </a:prstGeom>
          <a:noFill/>
        </p:spPr>
        <p:txBody>
          <a:bodyPr wrap="square" rtlCol="0">
            <a:spAutoFit/>
          </a:bodyPr>
          <a:lstStyle/>
          <a:p>
            <a:r>
              <a:rPr lang="en-US" sz="2400" dirty="0"/>
              <a:t>Write assertions to find counter examples</a:t>
            </a:r>
          </a:p>
          <a:p>
            <a:endParaRPr lang="en-US" sz="2400" dirty="0">
              <a:solidFill>
                <a:schemeClr val="accent4"/>
              </a:solidFill>
            </a:endParaRPr>
          </a:p>
          <a:p>
            <a:pPr algn="ctr"/>
            <a:r>
              <a:rPr lang="en-US" sz="2400" dirty="0">
                <a:solidFill>
                  <a:schemeClr val="accent4"/>
                </a:solidFill>
              </a:rPr>
              <a:t> assert</a:t>
            </a:r>
            <a:r>
              <a:rPr lang="en-US" sz="2400" dirty="0"/>
              <a:t> !(b</a:t>
            </a:r>
            <a:r>
              <a:rPr lang="en-US" sz="2400" baseline="-25000" dirty="0"/>
              <a:t>0</a:t>
            </a:r>
            <a:r>
              <a:rPr lang="en-US" sz="2400" dirty="0"/>
              <a:t> &amp;&amp; b</a:t>
            </a:r>
            <a:r>
              <a:rPr lang="en-US" sz="2400" baseline="-25000" dirty="0"/>
              <a:t>1</a:t>
            </a:r>
            <a:r>
              <a:rPr lang="en-US" sz="2400" dirty="0"/>
              <a:t> &amp;&amp; b</a:t>
            </a:r>
            <a:r>
              <a:rPr lang="en-US" sz="2400" baseline="-25000" dirty="0"/>
              <a:t>3</a:t>
            </a:r>
            <a:r>
              <a:rPr lang="en-US" sz="2400" dirty="0"/>
              <a:t>)</a:t>
            </a:r>
          </a:p>
        </p:txBody>
      </p:sp>
      <p:sp>
        <p:nvSpPr>
          <p:cNvPr id="17" name="TextBox 16">
            <a:extLst>
              <a:ext uri="{FF2B5EF4-FFF2-40B4-BE49-F238E27FC236}">
                <a16:creationId xmlns:a16="http://schemas.microsoft.com/office/drawing/2014/main" id="{5215363D-8F73-4C47-AD4A-F467114B49E5}"/>
              </a:ext>
            </a:extLst>
          </p:cNvPr>
          <p:cNvSpPr txBox="1"/>
          <p:nvPr/>
        </p:nvSpPr>
        <p:spPr>
          <a:xfrm>
            <a:off x="5981177" y="1947363"/>
            <a:ext cx="5492663" cy="461665"/>
          </a:xfrm>
          <a:prstGeom prst="rect">
            <a:avLst/>
          </a:prstGeom>
          <a:noFill/>
        </p:spPr>
        <p:txBody>
          <a:bodyPr wrap="square" rtlCol="0">
            <a:spAutoFit/>
          </a:bodyPr>
          <a:lstStyle/>
          <a:p>
            <a:r>
              <a:rPr lang="en-US" sz="2400" dirty="0"/>
              <a:t>Add Boolean variable to each basic block</a:t>
            </a:r>
          </a:p>
        </p:txBody>
      </p:sp>
      <p:sp>
        <p:nvSpPr>
          <p:cNvPr id="18" name="TextBox 17">
            <a:extLst>
              <a:ext uri="{FF2B5EF4-FFF2-40B4-BE49-F238E27FC236}">
                <a16:creationId xmlns:a16="http://schemas.microsoft.com/office/drawing/2014/main" id="{67DAD618-3DB0-1A4F-861C-0CC8B5C0FB84}"/>
              </a:ext>
            </a:extLst>
          </p:cNvPr>
          <p:cNvSpPr txBox="1"/>
          <p:nvPr/>
        </p:nvSpPr>
        <p:spPr>
          <a:xfrm>
            <a:off x="5981177" y="4046231"/>
            <a:ext cx="5492663" cy="1200329"/>
          </a:xfrm>
          <a:prstGeom prst="rect">
            <a:avLst/>
          </a:prstGeom>
          <a:noFill/>
        </p:spPr>
        <p:txBody>
          <a:bodyPr wrap="square" rtlCol="0">
            <a:spAutoFit/>
          </a:bodyPr>
          <a:lstStyle/>
          <a:p>
            <a:r>
              <a:rPr lang="en-US" sz="2400" dirty="0"/>
              <a:t>Working on heuristics to generate minimum tests for structural coverage: block, branch, MC/DC</a:t>
            </a:r>
          </a:p>
        </p:txBody>
      </p:sp>
      <p:sp>
        <p:nvSpPr>
          <p:cNvPr id="19" name="TextBox 18">
            <a:extLst>
              <a:ext uri="{FF2B5EF4-FFF2-40B4-BE49-F238E27FC236}">
                <a16:creationId xmlns:a16="http://schemas.microsoft.com/office/drawing/2014/main" id="{CA908733-5283-6E45-8369-69E95260A446}"/>
              </a:ext>
            </a:extLst>
          </p:cNvPr>
          <p:cNvSpPr txBox="1"/>
          <p:nvPr/>
        </p:nvSpPr>
        <p:spPr>
          <a:xfrm>
            <a:off x="5981177" y="5534200"/>
            <a:ext cx="5492663" cy="830997"/>
          </a:xfrm>
          <a:prstGeom prst="rect">
            <a:avLst/>
          </a:prstGeom>
          <a:noFill/>
        </p:spPr>
        <p:txBody>
          <a:bodyPr wrap="square" rtlCol="0">
            <a:spAutoFit/>
          </a:bodyPr>
          <a:lstStyle/>
          <a:p>
            <a:r>
              <a:rPr lang="en-US" sz="2400" dirty="0"/>
              <a:t>Measuring coverage from </a:t>
            </a:r>
            <a:r>
              <a:rPr lang="en-US" sz="2400" dirty="0" err="1"/>
              <a:t>Dafny</a:t>
            </a:r>
            <a:r>
              <a:rPr lang="en-US" sz="2400" dirty="0"/>
              <a:t> generated tests in the cross-compiled code</a:t>
            </a:r>
          </a:p>
        </p:txBody>
      </p:sp>
    </p:spTree>
    <p:extLst>
      <p:ext uri="{BB962C8B-B14F-4D97-AF65-F5344CB8AC3E}">
        <p14:creationId xmlns:p14="http://schemas.microsoft.com/office/powerpoint/2010/main" val="272516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F2FD-28AE-B741-A9FD-2C97CE4A66BB}"/>
              </a:ext>
            </a:extLst>
          </p:cNvPr>
          <p:cNvSpPr>
            <a:spLocks noGrp="1"/>
          </p:cNvSpPr>
          <p:nvPr>
            <p:ph type="title"/>
          </p:nvPr>
        </p:nvSpPr>
        <p:spPr/>
        <p:txBody>
          <a:bodyPr/>
          <a:lstStyle/>
          <a:p>
            <a:r>
              <a:rPr lang="en-US" dirty="0"/>
              <a:t>What’s next? Contextualize contracts</a:t>
            </a:r>
          </a:p>
        </p:txBody>
      </p:sp>
      <p:grpSp>
        <p:nvGrpSpPr>
          <p:cNvPr id="20" name="Group 19">
            <a:extLst>
              <a:ext uri="{FF2B5EF4-FFF2-40B4-BE49-F238E27FC236}">
                <a16:creationId xmlns:a16="http://schemas.microsoft.com/office/drawing/2014/main" id="{101888EF-9B87-8240-B0AD-F3292784FF83}"/>
              </a:ext>
            </a:extLst>
          </p:cNvPr>
          <p:cNvGrpSpPr/>
          <p:nvPr/>
        </p:nvGrpSpPr>
        <p:grpSpPr>
          <a:xfrm>
            <a:off x="1070701" y="1911470"/>
            <a:ext cx="2504450" cy="3600660"/>
            <a:chOff x="1065469" y="2155154"/>
            <a:chExt cx="2504450" cy="3600660"/>
          </a:xfrm>
        </p:grpSpPr>
        <p:sp>
          <p:nvSpPr>
            <p:cNvPr id="6" name="Rounded Rectangle 5">
              <a:extLst>
                <a:ext uri="{FF2B5EF4-FFF2-40B4-BE49-F238E27FC236}">
                  <a16:creationId xmlns:a16="http://schemas.microsoft.com/office/drawing/2014/main" id="{B8BDE418-8ED4-DA46-83C0-5CEADD0832A9}"/>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g</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15" name="TextBox 14">
              <a:extLst>
                <a:ext uri="{FF2B5EF4-FFF2-40B4-BE49-F238E27FC236}">
                  <a16:creationId xmlns:a16="http://schemas.microsoft.com/office/drawing/2014/main" id="{B841C0A3-D7F2-0B40-AE10-CDD9961B2FF1}"/>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p:txBody>
        </p:sp>
        <p:cxnSp>
          <p:nvCxnSpPr>
            <p:cNvPr id="16" name="Straight Arrow Connector 15">
              <a:extLst>
                <a:ext uri="{FF2B5EF4-FFF2-40B4-BE49-F238E27FC236}">
                  <a16:creationId xmlns:a16="http://schemas.microsoft.com/office/drawing/2014/main" id="{31F0F52D-41BF-D440-8141-F369A6BE99CA}"/>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9CC92F33-A335-B947-9FC1-37D4B2C2CE2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grpSp>
        <p:nvGrpSpPr>
          <p:cNvPr id="21" name="Group 20">
            <a:extLst>
              <a:ext uri="{FF2B5EF4-FFF2-40B4-BE49-F238E27FC236}">
                <a16:creationId xmlns:a16="http://schemas.microsoft.com/office/drawing/2014/main" id="{52415F9B-BF10-354E-B290-CF2731ECC4D2}"/>
              </a:ext>
            </a:extLst>
          </p:cNvPr>
          <p:cNvGrpSpPr/>
          <p:nvPr/>
        </p:nvGrpSpPr>
        <p:grpSpPr>
          <a:xfrm>
            <a:off x="8320126" y="1910897"/>
            <a:ext cx="2504450" cy="3600660"/>
            <a:chOff x="1065469" y="2155154"/>
            <a:chExt cx="2504450" cy="3600660"/>
          </a:xfrm>
        </p:grpSpPr>
        <p:sp>
          <p:nvSpPr>
            <p:cNvPr id="22" name="Rounded Rectangle 21">
              <a:extLst>
                <a:ext uri="{FF2B5EF4-FFF2-40B4-BE49-F238E27FC236}">
                  <a16:creationId xmlns:a16="http://schemas.microsoft.com/office/drawing/2014/main" id="{07D0F2DB-4EB2-5A4E-82F1-AE0BBB7A96D5}"/>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h</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23" name="TextBox 22">
              <a:extLst>
                <a:ext uri="{FF2B5EF4-FFF2-40B4-BE49-F238E27FC236}">
                  <a16:creationId xmlns:a16="http://schemas.microsoft.com/office/drawing/2014/main" id="{F9DF04C3-3D79-8440-9EFE-4CE1CA614BDC}"/>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err="1"/>
                <a:t>S</a:t>
              </a:r>
              <a:r>
                <a:rPr lang="en-US" sz="2400" baseline="-25000" dirty="0" err="1"/>
                <a:t>m</a:t>
              </a:r>
              <a:endParaRPr lang="en-US" sz="2400" baseline="-25000" dirty="0"/>
            </a:p>
            <a:p>
              <a:r>
                <a:rPr lang="en-US" sz="2400" dirty="0"/>
                <a:t>.</a:t>
              </a:r>
            </a:p>
            <a:p>
              <a:r>
                <a:rPr lang="en-US" sz="2400" dirty="0"/>
                <a:t>.</a:t>
              </a:r>
            </a:p>
            <a:p>
              <a:r>
                <a:rPr lang="en-US" sz="2400" dirty="0"/>
                <a:t>.</a:t>
              </a:r>
            </a:p>
          </p:txBody>
        </p:sp>
        <p:cxnSp>
          <p:nvCxnSpPr>
            <p:cNvPr id="24" name="Straight Arrow Connector 23">
              <a:extLst>
                <a:ext uri="{FF2B5EF4-FFF2-40B4-BE49-F238E27FC236}">
                  <a16:creationId xmlns:a16="http://schemas.microsoft.com/office/drawing/2014/main" id="{0F6C0AB3-9C0A-604B-A1E9-A3D70510981E}"/>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2149BD4-694D-154C-969D-E7A24D8F450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sp>
        <p:nvSpPr>
          <p:cNvPr id="26" name="TextBox 25">
            <a:extLst>
              <a:ext uri="{FF2B5EF4-FFF2-40B4-BE49-F238E27FC236}">
                <a16:creationId xmlns:a16="http://schemas.microsoft.com/office/drawing/2014/main" id="{3E282DD1-A97C-E941-9C05-928E22C65614}"/>
              </a:ext>
            </a:extLst>
          </p:cNvPr>
          <p:cNvSpPr txBox="1"/>
          <p:nvPr/>
        </p:nvSpPr>
        <p:spPr>
          <a:xfrm>
            <a:off x="4549035" y="3648597"/>
            <a:ext cx="3093929" cy="1200329"/>
          </a:xfrm>
          <a:prstGeom prst="rect">
            <a:avLst/>
          </a:prstGeom>
          <a:noFill/>
        </p:spPr>
        <p:txBody>
          <a:bodyPr wrap="square" rtlCol="0">
            <a:spAutoFit/>
          </a:bodyPr>
          <a:lstStyle/>
          <a:p>
            <a:r>
              <a:rPr lang="en-US" sz="2400" dirty="0"/>
              <a:t>Calling context affects what </a:t>
            </a:r>
            <a:r>
              <a:rPr lang="en-US" sz="2400" dirty="0">
                <a:solidFill>
                  <a:schemeClr val="accent1"/>
                </a:solidFill>
              </a:rPr>
              <a:t>contract</a:t>
            </a:r>
            <a:r>
              <a:rPr lang="en-US" sz="2400" dirty="0"/>
              <a:t> for f needs to say</a:t>
            </a:r>
          </a:p>
        </p:txBody>
      </p:sp>
      <p:sp>
        <p:nvSpPr>
          <p:cNvPr id="27" name="Right Arrow 26">
            <a:extLst>
              <a:ext uri="{FF2B5EF4-FFF2-40B4-BE49-F238E27FC236}">
                <a16:creationId xmlns:a16="http://schemas.microsoft.com/office/drawing/2014/main" id="{19E39B8C-6FD3-1645-8FA3-9EC784AC60F8}"/>
              </a:ext>
            </a:extLst>
          </p:cNvPr>
          <p:cNvSpPr/>
          <p:nvPr/>
        </p:nvSpPr>
        <p:spPr>
          <a:xfrm>
            <a:off x="7497849"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3200183-8AC5-9544-8B3A-1A447457D675}"/>
              </a:ext>
            </a:extLst>
          </p:cNvPr>
          <p:cNvSpPr/>
          <p:nvPr/>
        </p:nvSpPr>
        <p:spPr>
          <a:xfrm rot="10800000">
            <a:off x="3795651"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63B990D-0701-2145-A931-8080ACB57CEC}"/>
              </a:ext>
            </a:extLst>
          </p:cNvPr>
          <p:cNvSpPr txBox="1"/>
          <p:nvPr/>
        </p:nvSpPr>
        <p:spPr>
          <a:xfrm>
            <a:off x="838199" y="6094804"/>
            <a:ext cx="10515600" cy="461665"/>
          </a:xfrm>
          <a:prstGeom prst="rect">
            <a:avLst/>
          </a:prstGeom>
          <a:noFill/>
        </p:spPr>
        <p:txBody>
          <a:bodyPr wrap="square" rtlCol="0">
            <a:spAutoFit/>
          </a:bodyPr>
          <a:lstStyle/>
          <a:p>
            <a:r>
              <a:rPr lang="en-US" sz="2400" dirty="0"/>
              <a:t>Would it be easier (better) to write separate </a:t>
            </a:r>
            <a:r>
              <a:rPr lang="en-US" sz="2400" dirty="0">
                <a:solidFill>
                  <a:schemeClr val="accent1"/>
                </a:solidFill>
              </a:rPr>
              <a:t>contracts</a:t>
            </a:r>
            <a:r>
              <a:rPr lang="en-US" sz="2400" dirty="0"/>
              <a:t> and indicate which to use?</a:t>
            </a:r>
          </a:p>
        </p:txBody>
      </p:sp>
      <p:sp>
        <p:nvSpPr>
          <p:cNvPr id="30" name="TextBox 29">
            <a:extLst>
              <a:ext uri="{FF2B5EF4-FFF2-40B4-BE49-F238E27FC236}">
                <a16:creationId xmlns:a16="http://schemas.microsoft.com/office/drawing/2014/main" id="{9538A2C1-ECE9-2F4D-86DC-8C5A7744342E}"/>
              </a:ext>
            </a:extLst>
          </p:cNvPr>
          <p:cNvSpPr txBox="1"/>
          <p:nvPr/>
        </p:nvSpPr>
        <p:spPr>
          <a:xfrm>
            <a:off x="4587789" y="1851841"/>
            <a:ext cx="3016420" cy="923330"/>
          </a:xfrm>
          <a:prstGeom prst="rect">
            <a:avLst/>
          </a:prstGeom>
          <a:noFill/>
        </p:spPr>
        <p:txBody>
          <a:bodyPr wrap="square" rtlCol="0">
            <a:spAutoFit/>
          </a:bodyPr>
          <a:lstStyle/>
          <a:p>
            <a:r>
              <a:rPr lang="en-US" dirty="0"/>
              <a:t>Try not to say anymore in a contract than what is needed (weak as possible)</a:t>
            </a:r>
          </a:p>
        </p:txBody>
      </p:sp>
    </p:spTree>
    <p:extLst>
      <p:ext uri="{BB962C8B-B14F-4D97-AF65-F5344CB8AC3E}">
        <p14:creationId xmlns:p14="http://schemas.microsoft.com/office/powerpoint/2010/main" val="65222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601A-33F2-BC4B-8070-A1F767035962}"/>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A8BAA593-C2ED-DD47-A535-26628A11CD45}"/>
              </a:ext>
            </a:extLst>
          </p:cNvPr>
          <p:cNvSpPr>
            <a:spLocks noGrp="1"/>
          </p:cNvSpPr>
          <p:nvPr>
            <p:ph idx="1"/>
          </p:nvPr>
        </p:nvSpPr>
        <p:spPr/>
        <p:txBody>
          <a:bodyPr>
            <a:normAutofit fontScale="85000" lnSpcReduction="20000"/>
          </a:bodyPr>
          <a:lstStyle/>
          <a:p>
            <a:r>
              <a:rPr lang="en-US" dirty="0"/>
              <a:t>Gradual verification uses testing to create verification models</a:t>
            </a:r>
          </a:p>
          <a:p>
            <a:r>
              <a:rPr lang="en-US" dirty="0"/>
              <a:t>The model environment proves the tests for assurance</a:t>
            </a:r>
          </a:p>
          <a:p>
            <a:r>
              <a:rPr lang="en-US" dirty="0"/>
              <a:t>The same tests are used in the runtime implementation for assurance</a:t>
            </a:r>
          </a:p>
          <a:p>
            <a:r>
              <a:rPr lang="en-US" dirty="0"/>
              <a:t>General properties of the model are proved after enough tests exist to give adequate assurance about the model</a:t>
            </a:r>
          </a:p>
          <a:p>
            <a:r>
              <a:rPr lang="en-US" dirty="0"/>
              <a:t>Further tests can be generated for structural coverage of the model</a:t>
            </a:r>
          </a:p>
          <a:p>
            <a:r>
              <a:rPr lang="en-US" dirty="0"/>
              <a:t>A new </a:t>
            </a:r>
            <a:r>
              <a:rPr lang="en-US" dirty="0" err="1"/>
              <a:t>Dafny</a:t>
            </a:r>
            <a:r>
              <a:rPr lang="en-US" dirty="0"/>
              <a:t> test framework provides familiar test concepts</a:t>
            </a:r>
          </a:p>
          <a:p>
            <a:endParaRPr lang="en-US" dirty="0"/>
          </a:p>
          <a:p>
            <a:r>
              <a:rPr lang="en-US" dirty="0"/>
              <a:t>Parameterized tests can only be checked in the runtime</a:t>
            </a:r>
          </a:p>
          <a:p>
            <a:r>
              <a:rPr lang="en-US" dirty="0"/>
              <a:t>Mocks only apply to functions and return values cannot be sequenced</a:t>
            </a:r>
          </a:p>
          <a:p>
            <a:r>
              <a:rPr lang="en-US" dirty="0"/>
              <a:t>Little thought has been given to ghost variables</a:t>
            </a:r>
          </a:p>
        </p:txBody>
      </p:sp>
    </p:spTree>
    <p:extLst>
      <p:ext uri="{BB962C8B-B14F-4D97-AF65-F5344CB8AC3E}">
        <p14:creationId xmlns:p14="http://schemas.microsoft.com/office/powerpoint/2010/main" val="254898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2507</Words>
  <Application>Microsoft Macintosh PowerPoint</Application>
  <PresentationFormat>Widescreen</PresentationFormat>
  <Paragraphs>437</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lpstr>Dafny Cross Compiles Tests to Java and C#</vt:lpstr>
      <vt:lpstr>What is next? Automatic Test Generation</vt:lpstr>
      <vt:lpstr>What’s next? Contextualize contracts</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63</cp:revision>
  <dcterms:created xsi:type="dcterms:W3CDTF">2022-04-21T20:18:25Z</dcterms:created>
  <dcterms:modified xsi:type="dcterms:W3CDTF">2022-04-25T22:24:42Z</dcterms:modified>
</cp:coreProperties>
</file>